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8" r:id="rId29"/>
    <p:sldId id="287" r:id="rId30"/>
    <p:sldId id="286" r:id="rId31"/>
    <p:sldId id="285" r:id="rId32"/>
    <p:sldId id="283" r:id="rId33"/>
    <p:sldId id="284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3410" autoAdjust="0"/>
  </p:normalViewPr>
  <p:slideViewPr>
    <p:cSldViewPr>
      <p:cViewPr>
        <p:scale>
          <a:sx n="72" d="100"/>
          <a:sy n="72" d="100"/>
        </p:scale>
        <p:origin x="-12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CFC2C-D64A-4FC6-B4D0-67E1B9325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BB489-DD39-4DFD-BA63-AAB31DC75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C885-BE24-4E7F-BB7E-905AE3E07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7832-D919-45C8-ABB0-D7EB5F2A2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81E20-2E21-42B5-9E33-4F6EAFE7F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C8832-13E8-450B-83AC-66AA736B5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2534D-F755-4697-807C-A1479A1F8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1DCA9-1701-476D-9DA0-E1C00C685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BEC23-A59A-4E24-A2F3-DF9C698B4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B20B7-DE78-4394-A33D-73E1ED97A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6B069-89BD-42A1-ABAF-5E374DA24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9D252-9B19-4D01-8F7F-2AE5D14D8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5228A28-6D11-47A1-8203-1876A5528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13" Type="http://schemas.openxmlformats.org/officeDocument/2006/relationships/slide" Target="slide12.xml"/><Relationship Id="rId18" Type="http://schemas.openxmlformats.org/officeDocument/2006/relationships/slide" Target="slide16.xml"/><Relationship Id="rId26" Type="http://schemas.openxmlformats.org/officeDocument/2006/relationships/slide" Target="slide32.xml"/><Relationship Id="rId3" Type="http://schemas.openxmlformats.org/officeDocument/2006/relationships/slide" Target="slide3.xml"/><Relationship Id="rId21" Type="http://schemas.openxmlformats.org/officeDocument/2006/relationships/slide" Target="slide18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slide" Target="slide15.xml"/><Relationship Id="rId25" Type="http://schemas.openxmlformats.org/officeDocument/2006/relationships/slide" Target="slide22.xml"/><Relationship Id="rId2" Type="http://schemas.openxmlformats.org/officeDocument/2006/relationships/image" Target="../media/image1.jpeg"/><Relationship Id="rId16" Type="http://schemas.openxmlformats.org/officeDocument/2006/relationships/slide" Target="slide14.xml"/><Relationship Id="rId20" Type="http://schemas.openxmlformats.org/officeDocument/2006/relationships/slide" Target="slide3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24" Type="http://schemas.openxmlformats.org/officeDocument/2006/relationships/slide" Target="slide21.xml"/><Relationship Id="rId32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3.xml"/><Relationship Id="rId23" Type="http://schemas.openxmlformats.org/officeDocument/2006/relationships/slide" Target="slide20.xml"/><Relationship Id="rId28" Type="http://schemas.openxmlformats.org/officeDocument/2006/relationships/slide" Target="slide24.xml"/><Relationship Id="rId10" Type="http://schemas.openxmlformats.org/officeDocument/2006/relationships/slide" Target="slide9.xml"/><Relationship Id="rId19" Type="http://schemas.openxmlformats.org/officeDocument/2006/relationships/slide" Target="slide17.xml"/><Relationship Id="rId31" Type="http://schemas.openxmlformats.org/officeDocument/2006/relationships/slide" Target="slide27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slide" Target="slide30.xml"/><Relationship Id="rId22" Type="http://schemas.openxmlformats.org/officeDocument/2006/relationships/slide" Target="slide19.xml"/><Relationship Id="rId27" Type="http://schemas.openxmlformats.org/officeDocument/2006/relationships/slide" Target="slide23.xml"/><Relationship Id="rId30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b0358b465a2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836613"/>
            <a:ext cx="37036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71550" y="1125538"/>
            <a:ext cx="295275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</a:rPr>
              <a:t>Своя игра</a:t>
            </a:r>
            <a:r>
              <a:rPr lang="ru-RU" sz="3200" b="1"/>
              <a:t> </a:t>
            </a:r>
          </a:p>
          <a:p>
            <a:r>
              <a:rPr lang="ru-RU" sz="3200" b="1"/>
              <a:t>       </a:t>
            </a:r>
            <a:r>
              <a:rPr lang="ru-RU" sz="3200" b="1">
                <a:solidFill>
                  <a:srgbClr val="FF0000"/>
                </a:solidFill>
              </a:rPr>
              <a:t>по</a:t>
            </a:r>
          </a:p>
          <a:p>
            <a:r>
              <a:rPr lang="ru-RU" sz="3200" b="1">
                <a:solidFill>
                  <a:srgbClr val="FF0000"/>
                </a:solidFill>
              </a:rPr>
              <a:t>   сказкам</a:t>
            </a:r>
          </a:p>
          <a:p>
            <a:endParaRPr lang="ru-RU" sz="3200" b="1">
              <a:solidFill>
                <a:srgbClr val="FF0000"/>
              </a:solidFill>
            </a:endParaRPr>
          </a:p>
          <a:p>
            <a:r>
              <a:rPr lang="ru-RU" sz="3200" b="1">
                <a:solidFill>
                  <a:srgbClr val="FF0000"/>
                </a:solidFill>
              </a:rPr>
              <a:t>Александра             Сергеевича </a:t>
            </a:r>
          </a:p>
          <a:p>
            <a:r>
              <a:rPr lang="ru-RU" sz="4400" b="1">
                <a:solidFill>
                  <a:srgbClr val="FF0000"/>
                </a:solidFill>
              </a:rPr>
              <a:t>Пушкина</a:t>
            </a:r>
          </a:p>
          <a:p>
            <a:endParaRPr lang="ru-RU" sz="4400" b="1">
              <a:solidFill>
                <a:srgbClr val="FF00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148263" y="4941888"/>
            <a:ext cx="3629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35238" y="765175"/>
            <a:ext cx="46339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ПРОДОЛЖИ…(30)</a:t>
            </a:r>
          </a:p>
          <a:p>
            <a:endParaRPr lang="ru-RU" sz="40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90201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  Балда говорит: </a:t>
            </a:r>
          </a:p>
          <a:p>
            <a:r>
              <a:rPr lang="ru-RU" sz="4000" b="1">
                <a:solidFill>
                  <a:srgbClr val="FF0000"/>
                </a:solidFill>
              </a:rPr>
              <a:t>- Буду служить тебе славно…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8313" y="3825875"/>
            <a:ext cx="7677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</a:rPr>
              <a:t>Усердно и очень исправно</a:t>
            </a:r>
          </a:p>
        </p:txBody>
      </p:sp>
      <p:sp>
        <p:nvSpPr>
          <p:cNvPr id="1127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33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2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908175" y="1052513"/>
            <a:ext cx="61261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ПРОДОЛЖИ…(40)</a:t>
            </a:r>
          </a:p>
          <a:p>
            <a:endParaRPr lang="ru-RU" sz="4000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11188" y="2011363"/>
            <a:ext cx="823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Князь у синя моря ходит…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8313" y="3357563"/>
            <a:ext cx="81105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</a:rPr>
              <a:t>С синя моря глаз не сводит.</a:t>
            </a:r>
          </a:p>
        </p:txBody>
      </p:sp>
      <p:sp>
        <p:nvSpPr>
          <p:cNvPr id="1229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679700" y="728663"/>
            <a:ext cx="46339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ПРОДОЛЖИ…(50)</a:t>
            </a:r>
          </a:p>
          <a:p>
            <a:endParaRPr lang="ru-RU" sz="4000" b="1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187450" y="2205038"/>
            <a:ext cx="734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И в лазоревой дали…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87450" y="3271838"/>
            <a:ext cx="7454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</a:rPr>
              <a:t>Показались корабли.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53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0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03350" y="836613"/>
            <a:ext cx="7658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СКАЗОЧНОЕ ЧИСЛО (10)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58888" y="1858963"/>
            <a:ext cx="7165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Сколько лет жили старик </a:t>
            </a:r>
          </a:p>
          <a:p>
            <a:r>
              <a:rPr lang="ru-RU" b="1">
                <a:solidFill>
                  <a:srgbClr val="FF0000"/>
                </a:solidFill>
              </a:rPr>
              <a:t>со старухой у синего моря?</a:t>
            </a:r>
          </a:p>
        </p:txBody>
      </p:sp>
      <p:sp>
        <p:nvSpPr>
          <p:cNvPr id="16393" name="WordArt 9"/>
          <p:cNvSpPr>
            <a:spLocks noChangeArrowheads="1" noChangeShapeType="1" noTextEdit="1"/>
          </p:cNvSpPr>
          <p:nvPr/>
        </p:nvSpPr>
        <p:spPr bwMode="auto">
          <a:xfrm>
            <a:off x="1835150" y="3429000"/>
            <a:ext cx="5041900" cy="16684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4800" b="1" kern="10" spc="-4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33 года</a:t>
            </a:r>
          </a:p>
        </p:txBody>
      </p:sp>
      <p:sp>
        <p:nvSpPr>
          <p:cNvPr id="1434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47813" y="981075"/>
            <a:ext cx="7054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СКАЗОЧНОЕ ЧИСЛО (20)</a:t>
            </a:r>
          </a:p>
          <a:p>
            <a:endParaRPr lang="ru-RU" sz="4000" b="1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71550" y="1700213"/>
            <a:ext cx="44640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В который раз </a:t>
            </a:r>
          </a:p>
          <a:p>
            <a:r>
              <a:rPr lang="ru-RU" sz="4000" b="1">
                <a:solidFill>
                  <a:srgbClr val="FF0000"/>
                </a:solidFill>
              </a:rPr>
              <a:t>князь Гвидон превратился </a:t>
            </a:r>
          </a:p>
          <a:p>
            <a:r>
              <a:rPr lang="ru-RU" sz="4000" b="1">
                <a:solidFill>
                  <a:srgbClr val="FF0000"/>
                </a:solidFill>
              </a:rPr>
              <a:t>в комара?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323850" y="4652963"/>
            <a:ext cx="4319588" cy="11525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 ПЕРВЫЙ</a:t>
            </a:r>
          </a:p>
        </p:txBody>
      </p:sp>
      <p:sp>
        <p:nvSpPr>
          <p:cNvPr id="15368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19" name="Picture 11" descr="f354b96de7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1700213"/>
            <a:ext cx="36512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74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76375" y="1052513"/>
            <a:ext cx="6767513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СКАЗОЧНОЕ ЧИСЛО (30)</a:t>
            </a:r>
          </a:p>
          <a:p>
            <a:endParaRPr lang="ru-RU" sz="18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3850" y="1760538"/>
            <a:ext cx="9321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Сколько богатырей выходило «из вод</a:t>
            </a:r>
          </a:p>
          <a:p>
            <a:r>
              <a:rPr lang="ru-RU" sz="3200" b="1">
                <a:solidFill>
                  <a:srgbClr val="FF0000"/>
                </a:solidFill>
              </a:rPr>
              <a:t> ясных»?</a:t>
            </a:r>
          </a:p>
          <a:p>
            <a:r>
              <a:rPr lang="ru-RU" sz="3200" b="1">
                <a:solidFill>
                  <a:srgbClr val="FF0000"/>
                </a:solidFill>
              </a:rPr>
              <a:t>                   </a:t>
            </a:r>
          </a:p>
        </p:txBody>
      </p:sp>
      <p:pic>
        <p:nvPicPr>
          <p:cNvPr id="18441" name="Picture 9" descr="skazki_pushkina_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00" y="2565400"/>
            <a:ext cx="4824413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250825" y="3716338"/>
            <a:ext cx="3025775" cy="21605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33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2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547813" y="908050"/>
            <a:ext cx="7054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СКАЗОЧНОЕ ЧИСЛО (40)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032000" y="1809750"/>
            <a:ext cx="5981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Сколько раз помогала </a:t>
            </a:r>
          </a:p>
          <a:p>
            <a:r>
              <a:rPr lang="ru-RU" sz="4000" b="1">
                <a:solidFill>
                  <a:srgbClr val="FF0000"/>
                </a:solidFill>
              </a:rPr>
              <a:t>рыбка старику?</a:t>
            </a: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3924300" y="3284538"/>
            <a:ext cx="2160588" cy="25209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7416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092825"/>
            <a:ext cx="611187" cy="7651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94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6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443038" y="981075"/>
            <a:ext cx="687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СКАЗОЧНОЕ ЧИСЛО (50)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816100" y="1736725"/>
            <a:ext cx="3665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КОТ В МЕШКЕ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824163" y="2584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pic>
        <p:nvPicPr>
          <p:cNvPr id="20488" name="Picture 8" descr="ANMATC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73238"/>
            <a:ext cx="815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140200" y="2492375"/>
            <a:ext cx="43195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Сколько дней не было вестей от сыновей Додона?</a:t>
            </a:r>
          </a:p>
        </p:txBody>
      </p:sp>
      <p:sp>
        <p:nvSpPr>
          <p:cNvPr id="20491" name="WordArt 11"/>
          <p:cNvSpPr>
            <a:spLocks noChangeArrowheads="1" noChangeShapeType="1" noTextEdit="1"/>
          </p:cNvSpPr>
          <p:nvPr/>
        </p:nvSpPr>
        <p:spPr bwMode="auto">
          <a:xfrm>
            <a:off x="971550" y="4724400"/>
            <a:ext cx="6264275" cy="12969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неделю, т.е. 7 дней</a:t>
            </a:r>
          </a:p>
        </p:txBody>
      </p:sp>
      <p:sp>
        <p:nvSpPr>
          <p:cNvPr id="18443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04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60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895600" y="908050"/>
            <a:ext cx="3762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КТО ЭТО? (10)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116013" y="1881188"/>
            <a:ext cx="36718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Белолица, черноброва,</a:t>
            </a:r>
          </a:p>
          <a:p>
            <a:r>
              <a:rPr lang="ru-RU" sz="3200" b="1">
                <a:solidFill>
                  <a:srgbClr val="FF0000"/>
                </a:solidFill>
              </a:rPr>
              <a:t>Нраву кроткого такого.</a:t>
            </a:r>
          </a:p>
        </p:txBody>
      </p:sp>
      <p:pic>
        <p:nvPicPr>
          <p:cNvPr id="21511" name="Picture 7" descr="scrn_big_0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1628775"/>
            <a:ext cx="36004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0825" y="4076700"/>
            <a:ext cx="46085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</a:rPr>
              <a:t>Царевна из «Сказки</a:t>
            </a:r>
          </a:p>
          <a:p>
            <a:r>
              <a:rPr lang="ru-RU" sz="3200" b="1">
                <a:solidFill>
                  <a:schemeClr val="accent2"/>
                </a:solidFill>
              </a:rPr>
              <a:t>о мертвой царевне и семи богатырях»</a:t>
            </a:r>
          </a:p>
        </p:txBody>
      </p:sp>
      <p:sp>
        <p:nvSpPr>
          <p:cNvPr id="1946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15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4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627313" y="836613"/>
            <a:ext cx="43195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КТО ЭТО? (20)</a:t>
            </a:r>
          </a:p>
          <a:p>
            <a:endParaRPr lang="ru-RU" sz="40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95897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pic>
        <p:nvPicPr>
          <p:cNvPr id="22535" name="Picture 7" descr="853047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1568450"/>
            <a:ext cx="5329237" cy="37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958975" y="5265738"/>
            <a:ext cx="5154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</a:rPr>
              <a:t>Руслан и Черномор</a:t>
            </a:r>
          </a:p>
        </p:txBody>
      </p:sp>
      <p:sp>
        <p:nvSpPr>
          <p:cNvPr id="2048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25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5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83" name="Group 211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8001000" cy="5057521"/>
        </p:xfrm>
        <a:graphic>
          <a:graphicData uri="http://schemas.openxmlformats.org/drawingml/2006/table">
            <a:tbl>
              <a:tblPr/>
              <a:tblGrid>
                <a:gridCol w="2027238"/>
                <a:gridCol w="1008062"/>
                <a:gridCol w="1079500"/>
                <a:gridCol w="1008063"/>
                <a:gridCol w="936625"/>
                <a:gridCol w="1008062"/>
                <a:gridCol w="93345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ИЗ КАКОЙ СКАЗКИ…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10</a:t>
                      </a:r>
                      <a:endParaRPr kumimoji="0" lang="ru-RU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40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50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60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ПРОДОЛЖИ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40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50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60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СКАЗОЧНОЕ ЧИСЛО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40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50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60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КТО ЭТО?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1" action="ppaction://hlinksldjump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2" action="ppaction://hlinksldjump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3" action="ppaction://hlinksldjump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4" action="ppaction://hlinksldjump"/>
                        </a:rPr>
                        <a:t>40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5" action="ppaction://hlinksldjump"/>
                        </a:rPr>
                        <a:t>50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6" action="ppaction://hlinksldjump"/>
                        </a:rPr>
                        <a:t>60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ОБО ВСЁМ И ОБО ВСЕХ…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7" action="ppaction://hlinksldjump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8" action="ppaction://hlinksldjump"/>
                        </a:rPr>
                        <a:t>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9" action="ppaction://hlinksldjump"/>
                        </a:rPr>
                        <a:t>30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0" action="ppaction://hlinksldjump"/>
                        </a:rPr>
                        <a:t>40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1" action="ppaction://hlinksldjump"/>
                        </a:rPr>
                        <a:t>50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2" action="ppaction://hlinksldjump"/>
                        </a:rPr>
                        <a:t>60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26" name="Text Box 69"/>
          <p:cNvSpPr txBox="1">
            <a:spLocks noChangeArrowheads="1"/>
          </p:cNvSpPr>
          <p:nvPr/>
        </p:nvSpPr>
        <p:spPr bwMode="auto">
          <a:xfrm>
            <a:off x="3059113" y="18653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3132138" y="981075"/>
            <a:ext cx="52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8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40063" y="620713"/>
            <a:ext cx="3762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КТО ЭТО? (30)</a:t>
            </a:r>
          </a:p>
        </p:txBody>
      </p:sp>
      <p:pic>
        <p:nvPicPr>
          <p:cNvPr id="23558" name="Picture 6" descr="1024_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4075" y="1268413"/>
            <a:ext cx="54006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471863" y="5481638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</a:rPr>
              <a:t>Людмила</a:t>
            </a:r>
          </a:p>
        </p:txBody>
      </p:sp>
      <p:sp>
        <p:nvSpPr>
          <p:cNvPr id="2151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35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2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00338" y="692150"/>
            <a:ext cx="46053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КТО ЭТО? (40)</a:t>
            </a:r>
          </a:p>
          <a:p>
            <a:endParaRPr lang="ru-RU" sz="1800"/>
          </a:p>
        </p:txBody>
      </p:sp>
      <p:pic>
        <p:nvPicPr>
          <p:cNvPr id="24582" name="Picture 6" descr="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981075"/>
            <a:ext cx="11382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887538" y="1268413"/>
            <a:ext cx="2674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АУКЦИОН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995738" y="2362200"/>
            <a:ext cx="44640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Кто получил приказ «весть царевну в глушь лесную»?</a:t>
            </a:r>
          </a:p>
        </p:txBody>
      </p:sp>
      <p:pic>
        <p:nvPicPr>
          <p:cNvPr id="24585" name="Picture 9" descr="34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3544887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932363" y="4652963"/>
            <a:ext cx="3127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</a:rPr>
              <a:t>Чернавка</a:t>
            </a:r>
          </a:p>
        </p:txBody>
      </p:sp>
      <p:sp>
        <p:nvSpPr>
          <p:cNvPr id="22539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45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245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/>
      <p:bldP spid="245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6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000375" y="857250"/>
            <a:ext cx="37623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КТО ЭТО? (50)</a:t>
            </a:r>
          </a:p>
          <a:p>
            <a:endParaRPr lang="ru-RU" sz="180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023938" y="20081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pic>
        <p:nvPicPr>
          <p:cNvPr id="25607" name="Picture 7" descr="ANMATC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73238"/>
            <a:ext cx="815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987675" y="1628775"/>
            <a:ext cx="4437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КОТ В МЕШКЕ</a:t>
            </a:r>
          </a:p>
        </p:txBody>
      </p:sp>
      <p:pic>
        <p:nvPicPr>
          <p:cNvPr id="25609" name="Picture 9" descr="06labb2dp122131922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2276475"/>
            <a:ext cx="32416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50825" y="4868863"/>
            <a:ext cx="4465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</a:rPr>
              <a:t>Финн и Руслан</a:t>
            </a:r>
          </a:p>
        </p:txBody>
      </p:sp>
      <p:sp>
        <p:nvSpPr>
          <p:cNvPr id="23563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256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80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750" y="801688"/>
            <a:ext cx="810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</a:t>
            </a:r>
            <a:r>
              <a:rPr lang="ru-RU" sz="4000" b="1">
                <a:solidFill>
                  <a:srgbClr val="008000"/>
                </a:solidFill>
              </a:rPr>
              <a:t>ОБО ВСЁМ И ОБО ВСЕХ… (10)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384300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887538" y="1484313"/>
            <a:ext cx="2674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АУКЦИОН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143750" y="1576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pic>
        <p:nvPicPr>
          <p:cNvPr id="26633" name="Picture 9" descr="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1557338"/>
            <a:ext cx="11382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356100" y="2708275"/>
            <a:ext cx="12306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Сколько раз слетал </a:t>
            </a:r>
          </a:p>
          <a:p>
            <a:r>
              <a:rPr lang="ru-RU" sz="3200" b="1">
                <a:solidFill>
                  <a:srgbClr val="FF0000"/>
                </a:solidFill>
              </a:rPr>
              <a:t>петушок со спицы?</a:t>
            </a:r>
          </a:p>
        </p:txBody>
      </p:sp>
      <p:pic>
        <p:nvPicPr>
          <p:cNvPr id="26635" name="Picture 11" descr="6898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403383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4643438" y="4292600"/>
            <a:ext cx="3600450" cy="1430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ОДИН</a:t>
            </a:r>
          </a:p>
        </p:txBody>
      </p:sp>
      <p:sp>
        <p:nvSpPr>
          <p:cNvPr id="24589" name="AutoShape 1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66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266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4" grpId="0"/>
      <p:bldP spid="266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4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9810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ОБО ВСЁМ И ОБО ВСЕХ… (20)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187450" y="2276475"/>
            <a:ext cx="6407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По словам бесенка, его обогнал…</a:t>
            </a:r>
          </a:p>
        </p:txBody>
      </p:sp>
      <p:sp>
        <p:nvSpPr>
          <p:cNvPr id="2560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1403350" y="3213100"/>
            <a:ext cx="6121400" cy="2808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МЕНЬШОЙ БАЛДА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76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5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8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973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ОБО ВСЁМ И ОБО ВСЕХ… (30)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755650" y="1916113"/>
            <a:ext cx="8872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Какую песенку пела белочка?</a:t>
            </a: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827088" y="3068638"/>
            <a:ext cx="7561262" cy="2736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ВО САДУ ЛИ, В ОГОРОДЕ...</a:t>
            </a:r>
          </a:p>
        </p:txBody>
      </p:sp>
      <p:sp>
        <p:nvSpPr>
          <p:cNvPr id="26632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237288"/>
            <a:ext cx="827088" cy="68262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86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8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2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1188" y="836613"/>
            <a:ext cx="945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ОБО ВСЁМ И ОБО ВСЕХ… (40)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411413" y="1557338"/>
            <a:ext cx="4613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КОТ В МЕШКЕ</a:t>
            </a:r>
          </a:p>
          <a:p>
            <a:endParaRPr lang="ru-RU" sz="4000" b="1"/>
          </a:p>
        </p:txBody>
      </p:sp>
      <p:pic>
        <p:nvPicPr>
          <p:cNvPr id="29703" name="Picture 7" descr="ANMATC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73238"/>
            <a:ext cx="815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995738" y="2205038"/>
            <a:ext cx="43211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Какими словами</a:t>
            </a:r>
          </a:p>
          <a:p>
            <a:r>
              <a:rPr lang="ru-RU" sz="3200" b="1">
                <a:solidFill>
                  <a:srgbClr val="FF0000"/>
                </a:solidFill>
              </a:rPr>
              <a:t>Заканчивается</a:t>
            </a:r>
          </a:p>
          <a:p>
            <a:r>
              <a:rPr lang="ru-RU" sz="3200" b="1">
                <a:solidFill>
                  <a:srgbClr val="FF0000"/>
                </a:solidFill>
              </a:rPr>
              <a:t>«Сказка о Золотом</a:t>
            </a:r>
          </a:p>
          <a:p>
            <a:r>
              <a:rPr lang="ru-RU" sz="3200" b="1">
                <a:solidFill>
                  <a:srgbClr val="FF0000"/>
                </a:solidFill>
              </a:rPr>
              <a:t>петушке»?</a:t>
            </a: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179388" y="4581525"/>
            <a:ext cx="84963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СКАЗКА -  ЛОЖЬ, ДА В НЕЙ НАМЕК - ДОБРЫМ МОЛОДЦАМ УРОК</a:t>
            </a:r>
          </a:p>
        </p:txBody>
      </p:sp>
      <p:sp>
        <p:nvSpPr>
          <p:cNvPr id="27658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297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04" grpId="0"/>
      <p:bldP spid="2970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8676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39750" y="9810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ОБО ВСЁМ И ОБО ВСЕХ… (50)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11188" y="1736725"/>
            <a:ext cx="81549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Какими словами заканчивается </a:t>
            </a:r>
          </a:p>
          <a:p>
            <a:r>
              <a:rPr lang="ru-RU" b="1">
                <a:solidFill>
                  <a:srgbClr val="FF0000"/>
                </a:solidFill>
              </a:rPr>
              <a:t>«Сказка о попе и о работнике его Балде»?</a:t>
            </a: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395288" y="3068638"/>
            <a:ext cx="8137525" cy="2808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А БАЛДА ПРИГОВАРИВАЛ С УКОРИЗНОЙ:</a:t>
            </a:r>
          </a:p>
          <a:p>
            <a:pPr algn="ctr"/>
            <a:r>
              <a:rPr lang="ru-RU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- НЕ ГОНЯЛСЯ БЫ ТЫ, ПОП, ЗА ДЕШЕВИЗНОЙ!</a:t>
            </a:r>
          </a:p>
        </p:txBody>
      </p:sp>
      <p:sp>
        <p:nvSpPr>
          <p:cNvPr id="2868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27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700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11188" y="836613"/>
            <a:ext cx="1053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ОБО ВСЁМ И ОБО ВСЕХ… (60)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92138" y="1570038"/>
            <a:ext cx="6972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Продолжите название сказки.</a:t>
            </a:r>
          </a:p>
          <a:p>
            <a:r>
              <a:rPr lang="ru-RU" b="1">
                <a:solidFill>
                  <a:srgbClr val="FF0000"/>
                </a:solidFill>
              </a:rPr>
              <a:t>«Сказка о царе Салтане…</a:t>
            </a: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>
            <a:off x="468313" y="2781300"/>
            <a:ext cx="7920037" cy="3768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, о сыне его славном и </a:t>
            </a:r>
          </a:p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могучем богатыре</a:t>
            </a:r>
          </a:p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князе гвидоне </a:t>
            </a:r>
          </a:p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салтановиче и о</a:t>
            </a:r>
          </a:p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прекрасной царевне</a:t>
            </a:r>
          </a:p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лебеди"</a:t>
            </a:r>
          </a:p>
        </p:txBody>
      </p:sp>
      <p:sp>
        <p:nvSpPr>
          <p:cNvPr id="29704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89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4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76375" y="728663"/>
            <a:ext cx="71151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ИЗ КАКОЙ СКАЗКИ…(60)</a:t>
            </a:r>
          </a:p>
          <a:p>
            <a:endParaRPr lang="ru-RU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11188" y="1412875"/>
            <a:ext cx="8488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Ум у бабы догадлив,</a:t>
            </a:r>
          </a:p>
          <a:p>
            <a:r>
              <a:rPr lang="ru-RU" b="1">
                <a:solidFill>
                  <a:srgbClr val="FF0000"/>
                </a:solidFill>
              </a:rPr>
              <a:t>На всякие хитрости повадлив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39750" y="3465513"/>
            <a:ext cx="94027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</a:rPr>
              <a:t>«Сказка о попе и о работнике</a:t>
            </a:r>
          </a:p>
          <a:p>
            <a:r>
              <a:rPr lang="ru-RU" sz="4000" b="1">
                <a:solidFill>
                  <a:schemeClr val="accent2"/>
                </a:solidFill>
              </a:rPr>
              <a:t>его Балде»</a:t>
            </a:r>
          </a:p>
        </p:txBody>
      </p:sp>
      <p:sp>
        <p:nvSpPr>
          <p:cNvPr id="3072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78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63713" y="836613"/>
            <a:ext cx="6048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8000"/>
                </a:solidFill>
              </a:rPr>
              <a:t>ИЗ КАКОЙ СКАЗКИ…(10)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95513" y="1484313"/>
            <a:ext cx="540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Ветер по морю гуляет</a:t>
            </a:r>
          </a:p>
          <a:p>
            <a:r>
              <a:rPr lang="ru-RU" sz="2800" b="1">
                <a:solidFill>
                  <a:srgbClr val="FF0000"/>
                </a:solidFill>
              </a:rPr>
              <a:t>И кораблик подгоняет…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787900" y="3500438"/>
            <a:ext cx="2736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«Сказка о царе Салтане…»</a:t>
            </a:r>
          </a:p>
        </p:txBody>
      </p:sp>
      <p:sp>
        <p:nvSpPr>
          <p:cNvPr id="410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9" name="Picture 9" descr="136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2565400"/>
            <a:ext cx="3097213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1748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958975" y="873125"/>
            <a:ext cx="46339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ПРОДОЛЖИ…(60)</a:t>
            </a:r>
          </a:p>
          <a:p>
            <a:endParaRPr lang="ru-RU" sz="4000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55650" y="2205038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Ой, вы, молодцы честные…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55650" y="3429000"/>
            <a:ext cx="706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accent2"/>
                </a:solidFill>
              </a:rPr>
              <a:t>Братцы вы мои родные!</a:t>
            </a:r>
          </a:p>
        </p:txBody>
      </p:sp>
      <p:sp>
        <p:nvSpPr>
          <p:cNvPr id="3175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68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2772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403350" y="728663"/>
            <a:ext cx="66230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СКАЗОЧНОЕ ЧИСЛО (60)</a:t>
            </a:r>
          </a:p>
          <a:p>
            <a:endParaRPr lang="ru-RU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23850" y="1341438"/>
            <a:ext cx="44640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С какого щелка   лишился</a:t>
            </a:r>
          </a:p>
          <a:p>
            <a:r>
              <a:rPr lang="ru-RU" b="1">
                <a:solidFill>
                  <a:srgbClr val="FF0000"/>
                </a:solidFill>
              </a:rPr>
              <a:t>             поп языка?</a:t>
            </a:r>
          </a:p>
        </p:txBody>
      </p:sp>
      <p:pic>
        <p:nvPicPr>
          <p:cNvPr id="35847" name="Picture 7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484313"/>
            <a:ext cx="367188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395288" y="4221163"/>
            <a:ext cx="4176712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СО ВТОРОГО</a:t>
            </a:r>
          </a:p>
        </p:txBody>
      </p:sp>
      <p:sp>
        <p:nvSpPr>
          <p:cNvPr id="32777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358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3796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895600" y="801688"/>
            <a:ext cx="37623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КТО ЭТО? (60)</a:t>
            </a:r>
          </a:p>
          <a:p>
            <a:endParaRPr lang="ru-RU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9750" y="1952625"/>
            <a:ext cx="2755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166813" y="1989138"/>
            <a:ext cx="67833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Как звали собачку, которая </a:t>
            </a:r>
          </a:p>
          <a:p>
            <a:r>
              <a:rPr lang="ru-RU" sz="4000">
                <a:solidFill>
                  <a:srgbClr val="FF0000"/>
                </a:solidFill>
              </a:rPr>
              <a:t>спасла Царевну? 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843213" y="4373563"/>
            <a:ext cx="3600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chemeClr val="accent2"/>
                </a:solidFill>
              </a:rPr>
              <a:t>Соколко</a:t>
            </a:r>
          </a:p>
        </p:txBody>
      </p:sp>
      <p:sp>
        <p:nvSpPr>
          <p:cNvPr id="3380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38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4820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247900" y="30099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4822" name="Picture 6" descr="RL-03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908050"/>
            <a:ext cx="381635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323850" y="1341438"/>
            <a:ext cx="7105650" cy="3743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</a:t>
            </a:r>
          </a:p>
          <a:p>
            <a:pPr algn="ctr"/>
            <a:r>
              <a:rPr lang="ru-RU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ЗА 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48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63800" y="1144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16013" y="1233488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ИЗ КАКОЙ СКАЗКИ…(20)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124075" y="2295525"/>
            <a:ext cx="4392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Братья в ту пору домой</a:t>
            </a:r>
          </a:p>
          <a:p>
            <a:r>
              <a:rPr lang="ru-RU" sz="2400">
                <a:solidFill>
                  <a:srgbClr val="FF0000"/>
                </a:solidFill>
              </a:rPr>
              <a:t>Возвращалися толпой</a:t>
            </a:r>
          </a:p>
          <a:p>
            <a:r>
              <a:rPr lang="ru-RU" sz="2400">
                <a:solidFill>
                  <a:srgbClr val="FF0000"/>
                </a:solidFill>
              </a:rPr>
              <a:t>С молодецкого разбоя…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27088" y="4456113"/>
            <a:ext cx="7727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</a:rPr>
              <a:t>«Сказка о мертвой царевне и семи богатырях»</a:t>
            </a:r>
          </a:p>
        </p:txBody>
      </p:sp>
      <p:sp>
        <p:nvSpPr>
          <p:cNvPr id="512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16013" y="873125"/>
            <a:ext cx="74834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ИЗ КАКОЙ СКАЗКИ…(30)</a:t>
            </a:r>
          </a:p>
          <a:p>
            <a:endParaRPr lang="ru-RU" sz="18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55738" y="1557338"/>
            <a:ext cx="5157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Перед нею усердные слуги;</a:t>
            </a:r>
          </a:p>
          <a:p>
            <a:r>
              <a:rPr lang="ru-RU" sz="2400" b="1">
                <a:solidFill>
                  <a:srgbClr val="FF0000"/>
                </a:solidFill>
              </a:rPr>
              <a:t>Она бьет их, за чупрун таскает…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4213" y="3613150"/>
            <a:ext cx="33829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«Сказка о рыбаке и рыбке»</a:t>
            </a:r>
          </a:p>
        </p:txBody>
      </p:sp>
      <p:pic>
        <p:nvPicPr>
          <p:cNvPr id="7176" name="Picture 8" descr="nlit-43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492375"/>
            <a:ext cx="3024187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76375" y="728663"/>
            <a:ext cx="71231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ИЗ КАКОЙ СКАЗКИ…(40)</a:t>
            </a:r>
          </a:p>
          <a:p>
            <a:endParaRPr lang="ru-RU" sz="40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8313" y="1484313"/>
            <a:ext cx="4679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Теперь моя череда,</a:t>
            </a:r>
          </a:p>
          <a:p>
            <a:r>
              <a:rPr lang="ru-RU" sz="2400">
                <a:solidFill>
                  <a:srgbClr val="FF0000"/>
                </a:solidFill>
              </a:rPr>
              <a:t>Условия сам назначу,</a:t>
            </a:r>
          </a:p>
          <a:p>
            <a:r>
              <a:rPr lang="ru-RU" sz="2400">
                <a:solidFill>
                  <a:srgbClr val="FF0000"/>
                </a:solidFill>
              </a:rPr>
              <a:t>Задам тебе, вражонок, задачу.</a:t>
            </a:r>
          </a:p>
        </p:txBody>
      </p:sp>
      <p:pic>
        <p:nvPicPr>
          <p:cNvPr id="8199" name="Picture 7" descr="skazki_pushkina_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1484313"/>
            <a:ext cx="36004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3850" y="3429000"/>
            <a:ext cx="45354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«Сказка о попе и о</a:t>
            </a:r>
          </a:p>
          <a:p>
            <a:r>
              <a:rPr lang="ru-RU" b="1">
                <a:solidFill>
                  <a:schemeClr val="accent2"/>
                </a:solidFill>
              </a:rPr>
              <a:t>  работнике его</a:t>
            </a:r>
          </a:p>
          <a:p>
            <a:r>
              <a:rPr lang="ru-RU" b="1">
                <a:solidFill>
                  <a:schemeClr val="accent2"/>
                </a:solidFill>
              </a:rPr>
              <a:t>       Балде» </a:t>
            </a:r>
          </a:p>
        </p:txBody>
      </p:sp>
      <p:sp>
        <p:nvSpPr>
          <p:cNvPr id="717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82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58888" y="728663"/>
            <a:ext cx="7483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8000"/>
                </a:solidFill>
              </a:rPr>
              <a:t>ИЗ КАКОЙ СКАЗКИ…(50)</a:t>
            </a:r>
          </a:p>
          <a:p>
            <a:endParaRPr lang="ru-RU" sz="4000"/>
          </a:p>
          <a:p>
            <a:endParaRPr lang="ru-RU" sz="4000" b="1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987675" y="1412875"/>
            <a:ext cx="5256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Вся сияя как заря,</a:t>
            </a:r>
          </a:p>
          <a:p>
            <a:r>
              <a:rPr lang="ru-RU" sz="2400" b="1">
                <a:solidFill>
                  <a:srgbClr val="FF0000"/>
                </a:solidFill>
              </a:rPr>
              <a:t>Как пред солнцем птица ночи,</a:t>
            </a:r>
          </a:p>
          <a:p>
            <a:r>
              <a:rPr lang="ru-RU" sz="2400" b="1">
                <a:solidFill>
                  <a:srgbClr val="FF0000"/>
                </a:solidFill>
              </a:rPr>
              <a:t>Царь умолк, ей глядя в очи…</a:t>
            </a:r>
          </a:p>
        </p:txBody>
      </p:sp>
      <p:pic>
        <p:nvPicPr>
          <p:cNvPr id="9223" name="Picture 7" descr="1257716214_11skazka-o-11zolotom-petushk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00" y="2565400"/>
            <a:ext cx="484346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55650" y="3448050"/>
            <a:ext cx="33194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</a:rPr>
              <a:t>«Сказка о золотом</a:t>
            </a:r>
          </a:p>
          <a:p>
            <a:r>
              <a:rPr lang="ru-RU" sz="3200" b="1">
                <a:solidFill>
                  <a:schemeClr val="accent2"/>
                </a:solidFill>
              </a:rPr>
              <a:t>петушке»</a:t>
            </a:r>
          </a:p>
        </p:txBody>
      </p:sp>
      <p:sp>
        <p:nvSpPr>
          <p:cNvPr id="820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92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0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763713" y="1017588"/>
            <a:ext cx="6094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8000"/>
                </a:solidFill>
              </a:rPr>
              <a:t>ПРОДОЛЖИ…(10)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908175" y="2420938"/>
            <a:ext cx="5759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0000"/>
                </a:solidFill>
              </a:rPr>
              <a:t>Жил-был поп…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763713" y="3500438"/>
            <a:ext cx="64087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chemeClr val="accent2"/>
                </a:solidFill>
              </a:rPr>
              <a:t>Толоконный лоб.</a:t>
            </a:r>
          </a:p>
        </p:txBody>
      </p:sp>
      <p:sp>
        <p:nvSpPr>
          <p:cNvPr id="9224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Picture 4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76375" y="679450"/>
            <a:ext cx="671353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8000"/>
                </a:solidFill>
              </a:rPr>
              <a:t>ПРОДОЛЖИ…(20)</a:t>
            </a:r>
          </a:p>
          <a:p>
            <a:endParaRPr lang="ru-RU" sz="4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19161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Старик ловил неводом рыбу…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4213" y="3068638"/>
            <a:ext cx="2684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solidFill>
                <a:schemeClr val="accent2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3429000"/>
            <a:ext cx="8820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</a:rPr>
              <a:t>Старуха пряла свою пряжу.</a:t>
            </a:r>
          </a:p>
        </p:txBody>
      </p:sp>
      <p:sp>
        <p:nvSpPr>
          <p:cNvPr id="1024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658</Words>
  <Application>Microsoft Office PowerPoint</Application>
  <PresentationFormat>Экран (4:3)</PresentationFormat>
  <Paragraphs>171</Paragraphs>
  <Slides>33</Slides>
  <Notes>0</Notes>
  <HiddenSlides>30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2010-11-21T06:47:09Z</dcterms:created>
  <dcterms:modified xsi:type="dcterms:W3CDTF">2016-01-20T14:36:08Z</dcterms:modified>
</cp:coreProperties>
</file>